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5" r:id="rId26"/>
    <p:sldId id="346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embeddedFontLst>
    <p:embeddedFont>
      <p:font typeface="나눔고딕" pitchFamily="2" charset="-127"/>
      <p:regular r:id="rId35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123" d="100"/>
          <a:sy n="123" d="100"/>
        </p:scale>
        <p:origin x="17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연구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sz="1200" b="0" i="0" dirty="0">
              <a:effectLst/>
              <a:latin typeface="Söhne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Accuracy</a:t>
            </a:r>
            <a:r>
              <a:rPr lang="ko-KR" altLang="en-US" dirty="0"/>
              <a:t>는 전반적인 분류 정확도를 나타내지만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F1 Score</a:t>
            </a:r>
            <a:r>
              <a:rPr lang="ko-KR" altLang="en-US" dirty="0"/>
              <a:t>는 정밀도와 재현율을 동시에 고려하여</a:t>
            </a:r>
            <a:r>
              <a:rPr lang="en-US" altLang="ko-KR" dirty="0"/>
              <a:t>, </a:t>
            </a:r>
            <a:r>
              <a:rPr lang="ko-KR" altLang="en-US" dirty="0"/>
              <a:t>클래스 불균형 문제에 민감하게 반응하는 지표입니다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전반적인 결과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모두에서 최고 성능을 기록하였으며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 두드러진 성능 향상을 보여주었습니다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효율성과 성능의 균형을 제공하였으나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약간 미치지 못하는 결과를 보였습니다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r>
              <a:rPr lang="ko-KR" altLang="en-US" dirty="0"/>
              <a:t>을 살펴보면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RandomForest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유사한 </a:t>
            </a:r>
            <a:r>
              <a:rPr lang="en-US" altLang="ko-KR" dirty="0"/>
              <a:t>Accuracy</a:t>
            </a:r>
            <a:r>
              <a:rPr lang="ko-KR" altLang="en-US" dirty="0"/>
              <a:t>를 보였으나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F1 Score</a:t>
            </a:r>
            <a:r>
              <a:rPr lang="ko-KR" altLang="en-US" dirty="0"/>
              <a:t>에서는 약간의 차이를 보여 클래스 불균형 문제 대응에 </a:t>
            </a:r>
            <a:r>
              <a:rPr lang="en-US" altLang="ko-KR" dirty="0"/>
              <a:t>F1 Score</a:t>
            </a:r>
            <a:r>
              <a:rPr lang="ko-KR" altLang="en-US" dirty="0"/>
              <a:t>가 더 적합함을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기록하였고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도 우수한 성능을 보였으나 탐색 공간 복잡성에서는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더 뛰어났습니다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성능을 기록하였으나</a:t>
            </a:r>
            <a:r>
              <a:rPr lang="en-US" altLang="ko-KR" dirty="0"/>
              <a:t>, Grid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특히 복잡한 모델에서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탐색이 가능함을 확인했습니다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효율적으로 작동하였습니다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슬라이드에서는 최적화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비교의 표를 보시겠습니다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결함 예측에서 최적의 성능을 달성하기 위해 모델 특성에 적합한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기법을 선택하는 것이 중요하다는 점</a:t>
            </a:r>
            <a:endParaRPr lang="en-US" altLang="ko-KR" dirty="0"/>
          </a:p>
          <a:p>
            <a:r>
              <a:rPr lang="ko-KR" altLang="en-US" dirty="0"/>
              <a:t>소프트웨어 결함 예측의 성능을 극대화하기 위해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 간의 상호작용을 분석하고</a:t>
            </a:r>
            <a:r>
              <a:rPr lang="en-US" altLang="ko-KR" dirty="0"/>
              <a:t>, </a:t>
            </a:r>
            <a:r>
              <a:rPr lang="ko-KR" altLang="en-US" dirty="0"/>
              <a:t>최적의 조합을 도출하는 데 기여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트리기반 앙상블 모델에 대한 설명입니다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AdaBoost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AdaBoost, </a:t>
            </a:r>
            <a:r>
              <a:rPr lang="ko-KR" altLang="en-US" dirty="0"/>
              <a:t>또는 </a:t>
            </a:r>
            <a:r>
              <a:rPr lang="en-US" altLang="ko-KR" dirty="0"/>
              <a:t>Adaptive Boosting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성능을 점진적으로 향상시키는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초기 단계에서 모든 데이터에 동일한 가중치를 부여하여 학습을 시작합니다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모델이 잘못 예측한 데이터의 가중치를 점진적으로 증가시키고</a:t>
            </a:r>
            <a:r>
              <a:rPr lang="en-US" altLang="ko-KR" dirty="0"/>
              <a:t>, </a:t>
            </a:r>
            <a:r>
              <a:rPr lang="ko-KR" altLang="en-US" dirty="0"/>
              <a:t>다음 단계의 학습에서 이 데이터에 더 집중하도록 유도합니다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각 약한 학습기의 예측을 가중 합산하여 최종 결과를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약한 학습기의 성능이 낮더라도 전체 모델의 성능을 효과적으로 향상시킬 수 있는 적응성을 가지고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과적합을 방지하면서도 높은 예측 성능을 유지할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그러나 데이터에 노이즈가 많을 경우</a:t>
            </a:r>
            <a:r>
              <a:rPr lang="en-US" altLang="ko-KR" dirty="0"/>
              <a:t>, AdaBoost</a:t>
            </a:r>
            <a:r>
              <a:rPr lang="ko-KR" altLang="en-US" dirty="0"/>
              <a:t>는 민감하게 반응하여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의 위험이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반복 학습 과정을 거치기 때문에 대규모 데이터셋에서는 높은 연산 비용이 발생할 수 있습니다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Gradient Boosting Machine (GBM)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en-US" altLang="ko-KR" dirty="0"/>
              <a:t>Gradient Boosting Machine, GBM</a:t>
            </a:r>
            <a:r>
              <a:rPr lang="ko-KR" altLang="en-US" dirty="0"/>
              <a:t>입니다</a:t>
            </a:r>
            <a:r>
              <a:rPr lang="en-US" altLang="ko-KR" dirty="0"/>
              <a:t>. GBM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오류를 순차적으로 보완하는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즉 예측 오류를 줄이는 방향으로 각 단계를 학습합니다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 과정에서 경사 하강법을 활용하여 손실 함수를 최소화하며</a:t>
            </a:r>
            <a:r>
              <a:rPr lang="en-US" altLang="ko-KR" dirty="0"/>
              <a:t>, </a:t>
            </a:r>
            <a:r>
              <a:rPr lang="ko-KR" altLang="en-US" dirty="0"/>
              <a:t>모델의 성능을 점진적으로 개선합니다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Rate), </a:t>
            </a:r>
            <a:r>
              <a:rPr lang="ko-KR" altLang="en-US" dirty="0"/>
              <a:t>최대 깊이</a:t>
            </a:r>
            <a:r>
              <a:rPr lang="en-US" altLang="ko-KR" dirty="0"/>
              <a:t>(Max Depth) </a:t>
            </a:r>
            <a:r>
              <a:rPr lang="ko-KR" altLang="en-US" dirty="0"/>
              <a:t>등의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통해 성능을 제어할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높은 예측 정확도와 다양한 손실 함수를 지원하는 유연성을 제공하는 점이 특징입니다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하지만 </a:t>
            </a:r>
            <a:r>
              <a:rPr lang="en-US" altLang="ko-KR" dirty="0"/>
              <a:t>GBM</a:t>
            </a:r>
            <a:r>
              <a:rPr lang="ko-KR" altLang="en-US" dirty="0"/>
              <a:t>은 병렬 처리가 어렵고 학습 속도가 느리다는 단점이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튜닝에 매우 민감하여 최적의 성능을 위해 신중한 설정이 필요합니다</a:t>
            </a:r>
            <a:r>
              <a:rPr lang="en-US" altLang="ko-KR" dirty="0"/>
              <a:t>."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220732" y="2924312"/>
            <a:ext cx="815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48"/>
    </mc:Choice>
    <mc:Fallback xmlns=""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1" y="2347008"/>
            <a:ext cx="69669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0" y="2171674"/>
            <a:ext cx="7214261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초기화</a:t>
            </a:r>
            <a:r>
              <a:rPr lang="en-US" altLang="ko-KR" sz="1600" dirty="0"/>
              <a:t>: </a:t>
            </a:r>
            <a:r>
              <a:rPr lang="ko-KR" altLang="en-US" sz="1600" dirty="0"/>
              <a:t>무작위로 생성된 개체군</a:t>
            </a:r>
            <a:r>
              <a:rPr lang="en-US" altLang="ko-KR" sz="1600" dirty="0"/>
              <a:t>(population)</a:t>
            </a:r>
            <a:r>
              <a:rPr lang="ko-KR" altLang="en-US" sz="1600" dirty="0"/>
              <a:t>에서 탐색 시작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적합도 평가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 함수</a:t>
            </a:r>
            <a:r>
              <a:rPr lang="en-US" altLang="ko-KR" sz="1600" dirty="0"/>
              <a:t>(fitness function)</a:t>
            </a:r>
            <a:r>
              <a:rPr lang="ko-KR" altLang="en-US" sz="1600" dirty="0"/>
              <a:t>를 통해 각 개체의 성능을 평가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선택</a:t>
            </a:r>
            <a:r>
              <a:rPr lang="en-US" altLang="ko-KR" sz="1600" b="1" dirty="0"/>
              <a:t>(selection)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적합도가 높은 개체를 선택해 교배 과정에 참여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교차</a:t>
            </a:r>
            <a:r>
              <a:rPr lang="en-US" altLang="ko-KR" sz="1600" b="1" dirty="0"/>
              <a:t>(crossover)</a:t>
            </a:r>
            <a:r>
              <a:rPr lang="en-US" altLang="ko-KR" sz="1600" dirty="0"/>
              <a:t>: </a:t>
            </a:r>
            <a:r>
              <a:rPr lang="ko-KR" altLang="en-US" sz="1600" dirty="0"/>
              <a:t>부모 개체의 유전자를 결합하여 새로운 자손 생성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돌연변이</a:t>
            </a:r>
            <a:r>
              <a:rPr lang="en-US" altLang="ko-KR" sz="1600" b="1" dirty="0"/>
              <a:t>(mutation)</a:t>
            </a:r>
            <a:r>
              <a:rPr lang="en-US" altLang="ko-KR" sz="1600" dirty="0"/>
              <a:t>: </a:t>
            </a:r>
            <a:r>
              <a:rPr lang="ko-KR" altLang="en-US" sz="1600" dirty="0"/>
              <a:t>일부 유전자를 무작위로 변경하여 새로운 해 탐색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반복</a:t>
            </a:r>
            <a:r>
              <a:rPr lang="en-US" altLang="ko-KR" sz="1600" dirty="0"/>
              <a:t>: </a:t>
            </a:r>
            <a:r>
              <a:rPr lang="ko-KR" altLang="en-US" sz="1600" dirty="0"/>
              <a:t>위 과정을 반복하며 점진적으로 최적의 해에 접근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5884500" y="5402021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61412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 -&gt; </a:t>
            </a:r>
            <a:r>
              <a:rPr lang="ko-KR" altLang="en-US" sz="1200" dirty="0"/>
              <a:t>학습 속도와 성능 저하를 방지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 -&gt; </a:t>
            </a:r>
            <a:r>
              <a:rPr lang="ko-KR" altLang="en-US" sz="1200" dirty="0"/>
              <a:t>과적합과 학습 시간 증가를 최소화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공정하게 비교</a:t>
            </a:r>
            <a:endParaRPr lang="en-US" altLang="ko-KR" sz="1600" dirty="0"/>
          </a:p>
          <a:p>
            <a:pPr algn="l"/>
            <a:endParaRPr lang="en-US" altLang="ko-KR" sz="1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9740144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265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92" y="2689770"/>
            <a:ext cx="2275998" cy="8614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2" y="2744318"/>
            <a:ext cx="2523027" cy="7840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-364353" y="4097992"/>
            <a:ext cx="6103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양성으로 예측한 사례 중 실제로 양성인 비율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 예측의 정확성을 평가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Positive</a:t>
            </a:r>
            <a:r>
              <a:rPr lang="ko-KR" altLang="en-US" sz="1400" dirty="0"/>
              <a:t>를 줄이는 데 중점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소프트웨어 결함 탐지</a:t>
            </a:r>
            <a:r>
              <a:rPr lang="en-US" altLang="ko-KR" sz="1400" dirty="0"/>
              <a:t>: </a:t>
            </a:r>
            <a:r>
              <a:rPr lang="ko-KR" altLang="en-US" sz="1400" dirty="0"/>
              <a:t>잘못된 경고</a:t>
            </a:r>
            <a:r>
              <a:rPr lang="en-US" altLang="ko-KR" sz="1400" dirty="0"/>
              <a:t>(FP) </a:t>
            </a:r>
            <a:r>
              <a:rPr lang="ko-KR" altLang="en-US" sz="1400" dirty="0"/>
              <a:t>감소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실제 결함만 탐지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736547" y="2744318"/>
            <a:ext cx="3248661" cy="123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ROC AUC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(Receiver Operating Characteristic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 Area Under the Curve)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4455454" y="4302945"/>
            <a:ext cx="6102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실제 양성 사례 중 모델이</a:t>
            </a:r>
            <a:br>
              <a:rPr lang="en-US" altLang="ko-KR" sz="1400" dirty="0"/>
            </a:br>
            <a:r>
              <a:rPr lang="ko-KR" altLang="en-US" sz="1400" dirty="0"/>
              <a:t>정확히 탐지한 비율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Negative </a:t>
            </a:r>
            <a:r>
              <a:rPr lang="ko-KR" altLang="en-US" sz="1400" dirty="0"/>
              <a:t>감소에 중점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놓치지 않고 탐지하는 능력을 평가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273668" y="3324445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(Precision)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2D808-1AC8-840A-B456-BF559FBC15B2}"/>
              </a:ext>
            </a:extLst>
          </p:cNvPr>
          <p:cNvSpPr txBox="1"/>
          <p:nvPr/>
        </p:nvSpPr>
        <p:spPr>
          <a:xfrm>
            <a:off x="7736547" y="4168230"/>
            <a:ext cx="7431436" cy="1238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다양한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임계값에서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모델의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True Positive Rate(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재현율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False Positive Rate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간의 관계를 나타내는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커브 아래의 면적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AUC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값은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사이의 값으로 표현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에 가까울수록 모델이 양성과 음성 간의 구분을 잘 수행함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FAD0B-1D86-6394-8886-0BB1B691F82E}"/>
              </a:ext>
            </a:extLst>
          </p:cNvPr>
          <p:cNvSpPr txBox="1"/>
          <p:nvPr/>
        </p:nvSpPr>
        <p:spPr>
          <a:xfrm>
            <a:off x="5106916" y="3372539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(Recall)</a:t>
            </a: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(Accuracy)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36237" cy="5138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3025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25105" y="297446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C37F29-C08A-1FED-D13D-D64B2D279CA6}"/>
              </a:ext>
            </a:extLst>
          </p:cNvPr>
          <p:cNvSpPr/>
          <p:nvPr/>
        </p:nvSpPr>
        <p:spPr>
          <a:xfrm>
            <a:off x="1325105" y="6365067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5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64058"/>
            <a:ext cx="3417376" cy="1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3040808"/>
            <a:ext cx="3417376" cy="1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47850" y="3220351"/>
            <a:ext cx="3371885" cy="3120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509193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8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100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Söhn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591444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Genetic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Grid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Search와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Random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Bayesian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477" y="4644082"/>
            <a:ext cx="60983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Adaboost</a:t>
            </a:r>
            <a:r>
              <a:rPr lang="ko-KR" altLang="ko-KR" sz="1200" b="1" dirty="0"/>
              <a:t>:</a:t>
            </a:r>
            <a:endParaRPr lang="en-US" altLang="ko-KR" sz="1200" b="1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RandomForest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ExtraTree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Gradient</a:t>
            </a:r>
            <a:r>
              <a:rPr lang="ko-KR" altLang="ko-KR" sz="1200" b="1" dirty="0"/>
              <a:t> </a:t>
            </a:r>
            <a:r>
              <a:rPr lang="ko-KR" altLang="ko-KR" sz="1200" b="1" dirty="0" err="1"/>
              <a:t>Boosting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CatBoost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XGBoost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LightGBM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7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807939" y="5314978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00384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5" y="2009694"/>
            <a:ext cx="9962501" cy="363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같은 모델에서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 간의 상호작용을 고려하여 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4997839" y="1495467"/>
            <a:ext cx="7144542" cy="5153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+mj-ea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+mj-ea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540330" y="2017531"/>
            <a:ext cx="9843595" cy="407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2006825"/>
            <a:ext cx="104615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소프트웨어 개발 환경 개선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기반 접근법 활용으로 신뢰성 높은 개발 환경 구축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소프트웨어 품질 보증 체계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/>
              <a:t>모델이 데이터를 학습하는 방식과 </a:t>
            </a:r>
            <a:br>
              <a:rPr lang="en-US" altLang="ko-KR" sz="1400"/>
            </a:br>
            <a:r>
              <a:rPr lang="ko-KR" altLang="en-US" sz="1400"/>
              <a:t>일반화 성능에 직접적인 영향을 미침</a:t>
            </a:r>
            <a:endParaRPr lang="en-US" altLang="ko-KR" sz="1400"/>
          </a:p>
          <a:p>
            <a:pPr algn="ctr"/>
            <a:r>
              <a:rPr lang="ko-KR" altLang="en-US" sz="1400"/>
              <a:t>특정 상황에서 모델 성능을 </a:t>
            </a:r>
            <a:endParaRPr lang="en-US" altLang="ko-KR" sz="1400"/>
          </a:p>
          <a:p>
            <a:pPr algn="ctr"/>
            <a:r>
              <a:rPr lang="ko-KR" altLang="en-US" sz="1400"/>
              <a:t>효과적으로 향상시킬 수 있음</a:t>
            </a:r>
            <a:endParaRPr lang="en-US" altLang="ko-KR" sz="1400"/>
          </a:p>
          <a:p>
            <a:pPr algn="ctr"/>
            <a:endParaRPr lang="ko-KR" altLang="en-US" sz="14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29EAC5C-05C3-0467-33B4-57B9587769E4}"/>
              </a:ext>
            </a:extLst>
          </p:cNvPr>
          <p:cNvSpPr/>
          <p:nvPr/>
        </p:nvSpPr>
        <p:spPr>
          <a:xfrm rot="16200000">
            <a:off x="5980151" y="5346461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37FBC-9C29-6AC4-F3D4-EBA804D047F6}"/>
              </a:ext>
            </a:extLst>
          </p:cNvPr>
          <p:cNvSpPr txBox="1"/>
          <p:nvPr/>
        </p:nvSpPr>
        <p:spPr>
          <a:xfrm>
            <a:off x="2660156" y="6060286"/>
            <a:ext cx="7109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트리 기반 앙상블 모델의 성능을 </a:t>
            </a:r>
            <a:br>
              <a:rPr lang="en-US" altLang="ko-KR" sz="1200" dirty="0"/>
            </a:br>
            <a:r>
              <a:rPr lang="ko-KR" altLang="en-US" sz="1200" dirty="0"/>
              <a:t>발휘하기 위해서는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최적화가 필수적</a:t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latin typeface="+mn-ea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 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727024" y="1702382"/>
            <a:ext cx="6332896" cy="243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AdaBoost (Adaptive Boosting)</a:t>
            </a:r>
          </a:p>
          <a:p>
            <a:r>
              <a:rPr lang="en-US" altLang="ko-KR" sz="1400" dirty="0"/>
              <a:t>AdaBoost</a:t>
            </a:r>
            <a:r>
              <a:rPr lang="ko-KR" altLang="en-US" sz="1400" dirty="0"/>
              <a:t>는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주로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</a:t>
            </a:r>
            <a:br>
              <a:rPr lang="en-US" altLang="ko-KR" sz="1400" dirty="0"/>
            </a:br>
            <a:r>
              <a:rPr lang="ko-KR" altLang="en-US" sz="1400" dirty="0"/>
              <a:t>예측 성능을 점진적으로 향상</a:t>
            </a:r>
            <a:endParaRPr lang="en-US" altLang="ko-KR" sz="1400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단계에서 모든 데이터에 동일한 가중치를 부여하여 </a:t>
            </a:r>
            <a:br>
              <a:rPr lang="en-US" altLang="ko-KR" sz="1400" dirty="0"/>
            </a:br>
            <a:r>
              <a:rPr lang="ko-KR" altLang="en-US" sz="1400" dirty="0"/>
              <a:t>약한 학습기를 훈련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잘못 예측된 데이터의 가중치를 증가시켜 다음 단계에서 더 집중적으로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최종적으로 모든 학습기의 예측을 가중 합산하여 결과 산출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78772" y="4461965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그라디언트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부스팅</a:t>
            </a:r>
            <a:r>
              <a:rPr lang="ko-KR" altLang="en-US" sz="1600" b="1" dirty="0"/>
              <a:t> 머신 </a:t>
            </a:r>
            <a:r>
              <a:rPr lang="en-US" altLang="ko-KR" sz="1600" b="1" dirty="0"/>
              <a:t>(Gradient Boosting Machine, GBM)</a:t>
            </a:r>
          </a:p>
          <a:p>
            <a:r>
              <a:rPr lang="en-US" altLang="ko-KR" sz="1400" dirty="0"/>
              <a:t>GBM</a:t>
            </a:r>
            <a:r>
              <a:rPr lang="ko-KR" altLang="en-US" sz="1400" dirty="0"/>
              <a:t>은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보통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예측 오류를 순차적으로 보완하는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부스팅</a:t>
            </a:r>
            <a:r>
              <a:rPr lang="ko-KR" altLang="en-US" sz="1400" dirty="0"/>
              <a:t> 기법을 사용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잔차</a:t>
            </a:r>
            <a:r>
              <a:rPr lang="en-US" altLang="ko-KR" sz="1400" dirty="0"/>
              <a:t>(</a:t>
            </a:r>
            <a:r>
              <a:rPr lang="ko-KR" altLang="en-US" sz="1400" dirty="0"/>
              <a:t>예측 오류</a:t>
            </a:r>
            <a:r>
              <a:rPr lang="en-US" altLang="ko-KR" sz="1400" dirty="0"/>
              <a:t>)</a:t>
            </a:r>
            <a:r>
              <a:rPr lang="ko-KR" altLang="en-US" sz="1400" dirty="0"/>
              <a:t>를 줄이는 방향으로 각 단계를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경사 하강법을 활용하여 손실 함수를 최소화</a:t>
            </a:r>
            <a:r>
              <a:rPr lang="en-US" altLang="ko-KR" sz="14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12837</TotalTime>
  <Words>7292</Words>
  <Application>Microsoft Office PowerPoint</Application>
  <PresentationFormat>와이드스크린</PresentationFormat>
  <Paragraphs>700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나눔스퀘어 Light</vt:lpstr>
      <vt:lpstr>맑은 고딕</vt:lpstr>
      <vt:lpstr>Wingdings</vt:lpstr>
      <vt:lpstr>나눔고딕</vt:lpstr>
      <vt:lpstr>나눔스퀘어 ExtraBold</vt:lpstr>
      <vt:lpstr>Söhne</vt:lpstr>
      <vt:lpstr>한양신명조</vt:lpstr>
      <vt:lpstr>Arial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leeyujin</cp:lastModifiedBy>
  <cp:revision>90</cp:revision>
  <dcterms:created xsi:type="dcterms:W3CDTF">2020-09-07T02:34:06Z</dcterms:created>
  <dcterms:modified xsi:type="dcterms:W3CDTF">2024-12-02T07:02:11Z</dcterms:modified>
</cp:coreProperties>
</file>